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Calibri" panose="020F0502020204030204" pitchFamily="34" charset="0"/>
      <p:regular r:id="rId17"/>
      <p:bold r:id="rId18"/>
      <p:italic r:id="rId19"/>
      <p:boldItalic r:id="rId20"/>
    </p:embeddedFont>
    <p:embeddedFont>
      <p:font typeface="Old Standard TT" panose="020B0604020202020204" charset="0"/>
      <p:regular r:id="rId21"/>
      <p:bold r:id="rId22"/>
      <p:italic r:id="rId23"/>
    </p:embeddedFont>
    <p:embeddedFont>
      <p:font typeface="Rockwell Nova Extra Bold" panose="02060903020205020403" pitchFamily="18" charset="0"/>
      <p:bold r:id="rId24"/>
      <p:boldItalic r:id="rId25"/>
    </p:embeddedFont>
    <p:embeddedFont>
      <p:font typeface="Stencil" panose="040409050D0802020404" pitchFamily="82" charset="0"/>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d02e0e3453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d02e0e3453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Felix</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d02e0e3453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d02e0e3453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KIM KIM KIM KIM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d2fe30d1eb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d2fe30d1eb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Felix/Swati</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d02e0e3453_2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d02e0e3453_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Swati/Alyson/Felix</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d02e0e3453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d02e0e3453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Alyson/Swati</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d2fe30d0c8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d2fe30d0c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a:solidFill>
                  <a:schemeClr val="dk1"/>
                </a:solidFill>
              </a:rPr>
              <a:t>Felix</a:t>
            </a:r>
            <a:endParaRPr sz="1600">
              <a:solidFill>
                <a:schemeClr val="dk1"/>
              </a:solidFill>
            </a:endParaRPr>
          </a:p>
          <a:p>
            <a:pPr marL="0" lvl="0" indent="0" algn="l" rtl="0">
              <a:lnSpc>
                <a:spcPct val="115000"/>
              </a:lnSpc>
              <a:spcBef>
                <a:spcPts val="1200"/>
              </a:spcBef>
              <a:spcAft>
                <a:spcPts val="0"/>
              </a:spcAft>
              <a:buNone/>
            </a:pPr>
            <a:r>
              <a:rPr lang="en" sz="1600">
                <a:solidFill>
                  <a:schemeClr val="dk1"/>
                </a:solidFill>
              </a:rPr>
              <a:t>Roblox is an online game platform and game creation system developed by the Roblox Corporation. It allows users to program games and play games created by other users. Founded 2004 and released in 2006, the platform hosts user-created games of multiple genres coded in the programming language Lua. For most of Roblox's history, it was relatively small, both as a platform and a company, due to the co-founders lack of interest in press coverage and it being "lost among the crowd" Roblox began to grow rapidly in the second half of the 2010s, and this growth has been accentuated by the COVID-19 pandemic.</a:t>
            </a:r>
            <a:endParaRPr sz="16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600">
                <a:solidFill>
                  <a:schemeClr val="dk1"/>
                </a:solidFill>
              </a:rPr>
              <a:t>Roblox is free-to-play, with in-game purchases available through a virtual currency called "Robux". As of August 2020, Roblox had over 164 million monthly active users, with it being played by over half of all children under the age of 16 in the United States.</a:t>
            </a:r>
            <a:r>
              <a:rPr lang="en" sz="1500">
                <a:solidFill>
                  <a:schemeClr val="lt1"/>
                </a:solidFill>
              </a:rPr>
              <a:t> </a:t>
            </a:r>
            <a:r>
              <a:rPr lang="en" sz="1500">
                <a:solidFill>
                  <a:schemeClr val="dk1"/>
                </a:solidFill>
              </a:rPr>
              <a:t>As of March 2021 it</a:t>
            </a:r>
            <a:r>
              <a:rPr lang="en" sz="1500">
                <a:solidFill>
                  <a:schemeClr val="lt1"/>
                </a:solidFill>
              </a:rPr>
              <a:t> </a:t>
            </a:r>
            <a:r>
              <a:rPr lang="en" sz="1500">
                <a:solidFill>
                  <a:schemeClr val="dk1"/>
                </a:solidFill>
              </a:rPr>
              <a:t>IPO’d at $38B as a company  (</a:t>
            </a:r>
            <a:r>
              <a:rPr lang="en" sz="1500" b="1">
                <a:solidFill>
                  <a:schemeClr val="dk1"/>
                </a:solidFill>
              </a:rPr>
              <a:t>RBLX</a:t>
            </a:r>
            <a:r>
              <a:rPr lang="en" sz="1500">
                <a:solidFill>
                  <a:schemeClr val="dk1"/>
                </a:solidFill>
              </a:rPr>
              <a:t>) on the stock exchange.</a:t>
            </a:r>
            <a:endParaRPr sz="15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6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500">
              <a:solidFill>
                <a:schemeClr val="lt1"/>
              </a:solidFill>
            </a:endParaRPr>
          </a:p>
          <a:p>
            <a:pPr marL="0" lvl="0" indent="0" algn="l" rtl="0">
              <a:lnSpc>
                <a:spcPct val="115000"/>
              </a:lnSpc>
              <a:spcBef>
                <a:spcPts val="1200"/>
              </a:spcBef>
              <a:spcAft>
                <a:spcPts val="0"/>
              </a:spcAft>
              <a:buClr>
                <a:schemeClr val="dk1"/>
              </a:buClr>
              <a:buSzPts val="1100"/>
              <a:buFont typeface="Arial"/>
              <a:buNone/>
            </a:pPr>
            <a:endParaRPr sz="1500">
              <a:solidFill>
                <a:schemeClr val="lt1"/>
              </a:solidFill>
            </a:endParaRPr>
          </a:p>
          <a:p>
            <a:pPr marL="0" lvl="0" indent="0" algn="l" rtl="0">
              <a:lnSpc>
                <a:spcPct val="115000"/>
              </a:lnSpc>
              <a:spcBef>
                <a:spcPts val="1200"/>
              </a:spcBef>
              <a:spcAft>
                <a:spcPts val="0"/>
              </a:spcAft>
              <a:buClr>
                <a:schemeClr val="dk1"/>
              </a:buClr>
              <a:buSzPts val="1100"/>
              <a:buFont typeface="Arial"/>
              <a:buNone/>
            </a:pPr>
            <a:endParaRPr sz="1500">
              <a:solidFill>
                <a:schemeClr val="lt1"/>
              </a:solidFill>
            </a:endParaRPr>
          </a:p>
          <a:p>
            <a:pPr marL="0" lvl="0" indent="0" algn="l" rtl="0">
              <a:lnSpc>
                <a:spcPct val="115000"/>
              </a:lnSpc>
              <a:spcBef>
                <a:spcPts val="1200"/>
              </a:spcBef>
              <a:spcAft>
                <a:spcPts val="0"/>
              </a:spcAft>
              <a:buClr>
                <a:schemeClr val="dk1"/>
              </a:buClr>
              <a:buSzPts val="1100"/>
              <a:buFont typeface="Arial"/>
              <a:buNone/>
            </a:pPr>
            <a:endParaRPr sz="1600">
              <a:solidFill>
                <a:schemeClr val="dk1"/>
              </a:solidFill>
            </a:endParaRPr>
          </a:p>
          <a:p>
            <a:pPr marL="0" lvl="0" indent="0" algn="l" rtl="0">
              <a:spcBef>
                <a:spcPts val="120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d372186210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d372186210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1600" dirty="0">
                <a:solidFill>
                  <a:schemeClr val="dk1"/>
                </a:solidFill>
                <a:latin typeface="Old Standard TT"/>
                <a:ea typeface="Old Standard TT"/>
                <a:cs typeface="Old Standard TT"/>
                <a:sym typeface="Old Standard TT"/>
              </a:rPr>
              <a:t>Alyson/Felix</a:t>
            </a:r>
          </a:p>
          <a:p>
            <a:pPr marL="0" lvl="0" indent="0" algn="l" rtl="0">
              <a:lnSpc>
                <a:spcPct val="115000"/>
              </a:lnSpc>
              <a:spcBef>
                <a:spcPts val="1200"/>
              </a:spcBef>
              <a:spcAft>
                <a:spcPts val="0"/>
              </a:spcAft>
              <a:buClr>
                <a:schemeClr val="dk1"/>
              </a:buClr>
              <a:buSzPts val="1100"/>
              <a:buFont typeface="Arial"/>
              <a:buNone/>
            </a:pPr>
            <a:endParaRPr lang="en" sz="1600" dirty="0">
              <a:solidFill>
                <a:schemeClr val="dk1"/>
              </a:solidFill>
              <a:latin typeface="Old Standard TT"/>
              <a:ea typeface="Old Standard TT"/>
              <a:cs typeface="Old Standard TT"/>
              <a:sym typeface="Old Standard TT"/>
            </a:endParaRPr>
          </a:p>
          <a:p>
            <a:pPr marL="0" marR="0" lvl="0" indent="0" algn="l" defTabSz="914400" rtl="0" eaLnBrk="1" fontAlgn="auto" latinLnBrk="0" hangingPunct="1">
              <a:lnSpc>
                <a:spcPct val="115000"/>
              </a:lnSpc>
              <a:spcBef>
                <a:spcPts val="1200"/>
              </a:spcBef>
              <a:spcAft>
                <a:spcPts val="0"/>
              </a:spcAft>
              <a:buClr>
                <a:schemeClr val="dk1"/>
              </a:buClr>
              <a:buSzPts val="1100"/>
              <a:buFont typeface="Arial"/>
              <a:buNone/>
              <a:tabLst/>
              <a:defRPr/>
            </a:pPr>
            <a:r>
              <a:rPr lang="en-US" sz="1600" dirty="0">
                <a:solidFill>
                  <a:schemeClr val="dk1"/>
                </a:solidFill>
                <a:latin typeface="Rockwell Nova Extra Bold" panose="02060903020205020403" pitchFamily="18" charset="0"/>
              </a:rPr>
              <a:t>Games are built by other users who sell features for </a:t>
            </a:r>
            <a:r>
              <a:rPr lang="en-US" sz="1600" dirty="0" err="1">
                <a:solidFill>
                  <a:schemeClr val="dk1"/>
                </a:solidFill>
                <a:latin typeface="Rockwell Nova Extra Bold" panose="02060903020205020403" pitchFamily="18" charset="0"/>
              </a:rPr>
              <a:t>Robux</a:t>
            </a:r>
            <a:r>
              <a:rPr lang="en-US" sz="1600" dirty="0">
                <a:solidFill>
                  <a:schemeClr val="dk1"/>
                </a:solidFill>
                <a:latin typeface="Rockwell Nova Extra Bold" panose="02060903020205020403" pitchFamily="18" charset="0"/>
              </a:rPr>
              <a:t>.  Developers can exchange the </a:t>
            </a:r>
            <a:r>
              <a:rPr lang="en-US" sz="1600" dirty="0" err="1">
                <a:solidFill>
                  <a:schemeClr val="dk1"/>
                </a:solidFill>
                <a:latin typeface="Rockwell Nova Extra Bold" panose="02060903020205020403" pitchFamily="18" charset="0"/>
              </a:rPr>
              <a:t>Robux</a:t>
            </a:r>
            <a:r>
              <a:rPr lang="en-US" sz="1600" dirty="0">
                <a:solidFill>
                  <a:schemeClr val="dk1"/>
                </a:solidFill>
                <a:latin typeface="Rockwell Nova Extra Bold" panose="02060903020205020403" pitchFamily="18" charset="0"/>
              </a:rPr>
              <a:t> back for real money.</a:t>
            </a:r>
            <a:endParaRPr lang="en" sz="1600" dirty="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600" dirty="0">
              <a:solidFill>
                <a:schemeClr val="dk1"/>
              </a:solidFill>
              <a:latin typeface="Old Standard TT"/>
              <a:ea typeface="Old Standard TT"/>
              <a:cs typeface="Old Standard TT"/>
              <a:sym typeface="Old Standard TT"/>
            </a:endParaRPr>
          </a:p>
          <a:p>
            <a:pPr marL="0" lvl="0" indent="0" algn="l" rtl="0">
              <a:lnSpc>
                <a:spcPct val="115000"/>
              </a:lnSpc>
              <a:spcBef>
                <a:spcPts val="1200"/>
              </a:spcBef>
              <a:spcAft>
                <a:spcPts val="0"/>
              </a:spcAft>
              <a:buClr>
                <a:schemeClr val="dk1"/>
              </a:buClr>
              <a:buSzPts val="1100"/>
              <a:buFont typeface="Arial"/>
              <a:buNone/>
            </a:pPr>
            <a:r>
              <a:rPr lang="en" sz="1600" dirty="0">
                <a:solidFill>
                  <a:schemeClr val="dk1"/>
                </a:solidFill>
                <a:latin typeface="Old Standard TT"/>
                <a:ea typeface="Old Standard TT"/>
                <a:cs typeface="Old Standard TT"/>
                <a:sym typeface="Old Standard TT"/>
              </a:rPr>
              <a:t>Roblox is free to use base game with in app purchases </a:t>
            </a:r>
            <a:r>
              <a:rPr lang="en" sz="1600" dirty="0">
                <a:solidFill>
                  <a:schemeClr val="dk1"/>
                </a:solidFill>
              </a:rPr>
              <a:t>Roblox allows players to create their own games using its proprietary engine, Roblox Studio, which can then be played by other users. Games are coded under an object-oriented programming system utilizing a dialect of the programming language Lua to manipulate the environment of the game.Users are able to create purchasable content through one-time purchases, known as "game passes", as well as microtransactions which can be purchased more than once, known as "developer products" or "products". Revenue from purchases is split between the developer and the Roblox Corporation 30-70, in favor of Roblox Corp.The majority of games produced using Roblox Studio are developed by minors, and a total of 20 million games a year are produced using it.</a:t>
            </a:r>
            <a:endParaRPr sz="1600"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600" dirty="0">
                <a:solidFill>
                  <a:schemeClr val="dk1"/>
                </a:solidFill>
              </a:rPr>
              <a:t> </a:t>
            </a:r>
            <a:endParaRPr sz="1600" dirty="0">
              <a:solidFill>
                <a:schemeClr val="dk1"/>
              </a:solidFill>
            </a:endParaRPr>
          </a:p>
          <a:p>
            <a:pPr marL="0" lvl="0" indent="0" algn="l" rtl="0">
              <a:spcBef>
                <a:spcPts val="120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d2fe30d1eb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d2fe30d1eb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Swati</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What we have created is for gamers of all ages,backgrounds and walks of life.  We have decided </a:t>
            </a: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create a platform for people who like to play Roblox.  To get started select your game category of choice: Most Popular, Most Engaging, Up and Coming or Top Rated. After the selection, the top 10 games from the category will be reflected on the webpage.  If you want to learn more about any game our web page will provide you with several of the top videos from YouTube to give the user a tutorial of how to play that game.</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None/>
            </a:pPr>
            <a:endParaRPr sz="16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d372186210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d372186210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rPr>
              <a:t>Alyson/Swati</a:t>
            </a:r>
            <a:endParaRPr sz="1600" b="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rPr>
              <a:t>What’s this I keep hearing about Roblox millionaires?(The Irish Times)</a:t>
            </a:r>
            <a:endParaRPr sz="1600" b="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600">
                <a:solidFill>
                  <a:schemeClr val="dk1"/>
                </a:solidFill>
              </a:rPr>
              <a:t>As I stated Users create about 20 million new Roblox titles a year and receive a cut of revenue generated in their game. That can add up to quite a lot. Jailbreak, created in 2017 by then 18-year-old </a:t>
            </a:r>
            <a:r>
              <a:rPr lang="en" sz="1600" strike="sngStrike">
                <a:solidFill>
                  <a:srgbClr val="FF0000"/>
                </a:solidFill>
              </a:rPr>
              <a:t>Alex Balfanz</a:t>
            </a:r>
            <a:r>
              <a:rPr lang="en" sz="1600">
                <a:solidFill>
                  <a:srgbClr val="FF0000"/>
                </a:solidFill>
              </a:rPr>
              <a:t> </a:t>
            </a:r>
            <a:r>
              <a:rPr lang="en" sz="1600">
                <a:solidFill>
                  <a:schemeClr val="dk1"/>
                </a:solidFill>
              </a:rPr>
              <a:t>from Florida, has been played four billion times, bringing in millions of dollars annually. </a:t>
            </a:r>
            <a:r>
              <a:rPr lang="en" sz="1600" strike="sngStrike">
                <a:solidFill>
                  <a:srgbClr val="FF0000"/>
                </a:solidFill>
              </a:rPr>
              <a:t>Balfanz </a:t>
            </a:r>
            <a:r>
              <a:rPr lang="en" sz="1600">
                <a:solidFill>
                  <a:schemeClr val="dk1"/>
                </a:solidFill>
              </a:rPr>
              <a:t>told the New York Times that he used the cash to clear his college debts and buy a Tesla….so you too can aspire to be a Roblox Millionaire!</a:t>
            </a:r>
            <a:endParaRPr sz="16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600">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d2fe30d1eb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d2fe30d1eb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Kim</a:t>
            </a:r>
            <a:endParaRPr/>
          </a:p>
          <a:p>
            <a:pPr marL="0" lvl="0" indent="0" algn="l" rtl="0">
              <a:spcBef>
                <a:spcPts val="0"/>
              </a:spcBef>
              <a:spcAft>
                <a:spcPts val="0"/>
              </a:spcAft>
              <a:buNone/>
            </a:pPr>
            <a:endParaRPr/>
          </a:p>
          <a:p>
            <a:pPr marL="0" lvl="0" indent="0" algn="l" rtl="0">
              <a:spcBef>
                <a:spcPts val="0"/>
              </a:spcBef>
              <a:spcAft>
                <a:spcPts val="0"/>
              </a:spcAft>
              <a:buNone/>
            </a:pPr>
            <a:r>
              <a:rPr lang="en"/>
              <a:t>We have scrapped data from the Roblox website and were able to get YouTube videos using a YouTube API key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d2fe30d1eb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d2fe30d1eb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Felix</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d5514a671d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d5514a671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Swati</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d02e0e3453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d02e0e3453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Alyson/Felix</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6" name="Google Shape;56;p13"/>
          <p:cNvPicPr preferRelativeResize="0"/>
          <p:nvPr/>
        </p:nvPicPr>
        <p:blipFill>
          <a:blip r:embed="rId3">
            <a:alphaModFix/>
          </a:blip>
          <a:stretch>
            <a:fillRect/>
          </a:stretch>
        </p:blipFill>
        <p:spPr>
          <a:xfrm>
            <a:off x="1769127" y="415617"/>
            <a:ext cx="5505731" cy="2426426"/>
          </a:xfrm>
          <a:prstGeom prst="rect">
            <a:avLst/>
          </a:prstGeom>
          <a:noFill/>
          <a:ln>
            <a:noFill/>
          </a:ln>
        </p:spPr>
      </p:pic>
      <p:sp>
        <p:nvSpPr>
          <p:cNvPr id="54" name="Google Shape;54;p13"/>
          <p:cNvSpPr txBox="1">
            <a:spLocks noGrp="1"/>
          </p:cNvSpPr>
          <p:nvPr>
            <p:ph type="ctrTitle"/>
          </p:nvPr>
        </p:nvSpPr>
        <p:spPr>
          <a:xfrm>
            <a:off x="1869142" y="1732342"/>
            <a:ext cx="5505732" cy="1133400"/>
          </a:xfrm>
          <a:prstGeom prst="rect">
            <a:avLst/>
          </a:prstGeom>
        </p:spPr>
        <p:txBody>
          <a:bodyPr spcFirstLastPara="1" wrap="square" lIns="91425" tIns="91425" rIns="91425" bIns="91425" anchor="b" anchorCtr="0">
            <a:normAutofit/>
          </a:bodyPr>
          <a:lstStyle/>
          <a:p>
            <a:pPr marL="0" lvl="0" indent="0" rtl="0">
              <a:spcBef>
                <a:spcPts val="0"/>
              </a:spcBef>
              <a:spcAft>
                <a:spcPts val="0"/>
              </a:spcAft>
              <a:buNone/>
            </a:pPr>
            <a:r>
              <a:rPr lang="en" b="1" dirty="0">
                <a:solidFill>
                  <a:schemeClr val="tx1"/>
                </a:solidFill>
                <a:latin typeface="Stencil" panose="040409050D0802020404" pitchFamily="82" charset="0"/>
                <a:ea typeface="Roboto"/>
                <a:cs typeface="Roboto"/>
                <a:sym typeface="Roboto"/>
              </a:rPr>
              <a:t>PROJECT</a:t>
            </a:r>
            <a:endParaRPr b="1" dirty="0">
              <a:solidFill>
                <a:schemeClr val="tx1"/>
              </a:solidFill>
              <a:latin typeface="Stencil" panose="040409050D0802020404" pitchFamily="82" charset="0"/>
              <a:ea typeface="Roboto"/>
              <a:cs typeface="Roboto"/>
              <a:sym typeface="Roboto"/>
            </a:endParaRPr>
          </a:p>
        </p:txBody>
      </p:sp>
      <p:sp>
        <p:nvSpPr>
          <p:cNvPr id="55" name="Google Shape;55;p13"/>
          <p:cNvSpPr txBox="1">
            <a:spLocks noGrp="1"/>
          </p:cNvSpPr>
          <p:nvPr>
            <p:ph type="subTitle" idx="1"/>
          </p:nvPr>
        </p:nvSpPr>
        <p:spPr>
          <a:xfrm>
            <a:off x="311700" y="2926600"/>
            <a:ext cx="8520600" cy="7926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935"/>
              <a:buNone/>
            </a:pPr>
            <a:r>
              <a:rPr lang="en" sz="2580" b="1" dirty="0">
                <a:solidFill>
                  <a:schemeClr val="dk1"/>
                </a:solidFill>
                <a:latin typeface="Stencil" panose="040409050D0802020404" pitchFamily="82" charset="0"/>
                <a:ea typeface="Roboto"/>
                <a:cs typeface="Roboto"/>
                <a:sym typeface="Roboto"/>
              </a:rPr>
              <a:t>Alyson Amtman, Felix Pronove, Kim Christensen, Swati Oberon</a:t>
            </a:r>
            <a:endParaRPr sz="2580" b="1" dirty="0">
              <a:solidFill>
                <a:schemeClr val="dk1"/>
              </a:solidFill>
              <a:latin typeface="Stencil" panose="040409050D0802020404" pitchFamily="82" charset="0"/>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solidFill>
                  <a:srgbClr val="FF0000"/>
                </a:solidFill>
                <a:latin typeface="Stencil" panose="040409050D0802020404" pitchFamily="82" charset="0"/>
              </a:rPr>
              <a:t>Visuals – Sankey Diagram</a:t>
            </a:r>
            <a:endParaRPr b="1" dirty="0">
              <a:solidFill>
                <a:srgbClr val="FF0000"/>
              </a:solidFill>
              <a:latin typeface="Stencil" panose="040409050D0802020404" pitchFamily="82" charset="0"/>
            </a:endParaRPr>
          </a:p>
        </p:txBody>
      </p:sp>
      <p:pic>
        <p:nvPicPr>
          <p:cNvPr id="2" name="Picture 1">
            <a:extLst>
              <a:ext uri="{FF2B5EF4-FFF2-40B4-BE49-F238E27FC236}">
                <a16:creationId xmlns:a16="http://schemas.microsoft.com/office/drawing/2014/main" id="{B95D995D-7142-4ABE-9AEF-7454C969F6BF}"/>
              </a:ext>
            </a:extLst>
          </p:cNvPr>
          <p:cNvPicPr>
            <a:picLocks noChangeAspect="1"/>
          </p:cNvPicPr>
          <p:nvPr/>
        </p:nvPicPr>
        <p:blipFill>
          <a:blip r:embed="rId3"/>
          <a:stretch>
            <a:fillRect/>
          </a:stretch>
        </p:blipFill>
        <p:spPr>
          <a:xfrm>
            <a:off x="2028585" y="1017725"/>
            <a:ext cx="4798963" cy="38839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4555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350" b="1" dirty="0">
                <a:solidFill>
                  <a:srgbClr val="FF0000"/>
                </a:solidFill>
                <a:latin typeface="Stencil" panose="040409050D0802020404" pitchFamily="82" charset="0"/>
              </a:rPr>
              <a:t>Presentation of Roblox webpage</a:t>
            </a:r>
            <a:endParaRPr sz="2350" b="1" dirty="0">
              <a:solidFill>
                <a:srgbClr val="FF0000"/>
              </a:solidFill>
              <a:latin typeface="Stencil" panose="040409050D0802020404" pitchFamily="82" charset="0"/>
            </a:endParaRPr>
          </a:p>
        </p:txBody>
      </p:sp>
      <p:pic>
        <p:nvPicPr>
          <p:cNvPr id="134" name="Google Shape;134;p23"/>
          <p:cNvPicPr preferRelativeResize="0"/>
          <p:nvPr/>
        </p:nvPicPr>
        <p:blipFill>
          <a:blip r:embed="rId3">
            <a:alphaModFix/>
          </a:blip>
          <a:stretch>
            <a:fillRect/>
          </a:stretch>
        </p:blipFill>
        <p:spPr>
          <a:xfrm>
            <a:off x="2888915" y="1331442"/>
            <a:ext cx="3366169" cy="295088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solidFill>
                  <a:srgbClr val="FF0000"/>
                </a:solidFill>
                <a:latin typeface="Stencil" panose="040409050D0802020404" pitchFamily="82" charset="0"/>
              </a:rPr>
              <a:t>Roblox Roadblocks</a:t>
            </a:r>
            <a:endParaRPr b="1" dirty="0">
              <a:solidFill>
                <a:srgbClr val="FF0000"/>
              </a:solidFill>
              <a:latin typeface="Stencil" panose="040409050D0802020404" pitchFamily="82" charset="0"/>
            </a:endParaRPr>
          </a:p>
        </p:txBody>
      </p:sp>
      <p:sp>
        <p:nvSpPr>
          <p:cNvPr id="140" name="Google Shape;140;p2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dirty="0">
                <a:solidFill>
                  <a:schemeClr val="dk1"/>
                </a:solidFill>
                <a:latin typeface="Rockwell Nova Extra Bold" panose="02060903020205020403" pitchFamily="18" charset="0"/>
              </a:rPr>
              <a:t>Roblox web scrape</a:t>
            </a:r>
            <a:endParaRPr sz="1600" dirty="0">
              <a:solidFill>
                <a:schemeClr val="dk1"/>
              </a:solidFill>
              <a:latin typeface="Rockwell Nova Extra Bold" panose="02060903020205020403" pitchFamily="18" charset="0"/>
            </a:endParaRPr>
          </a:p>
          <a:p>
            <a:pPr marL="457200" lvl="0" indent="-330200" algn="l" rtl="0">
              <a:spcBef>
                <a:spcPts val="1200"/>
              </a:spcBef>
              <a:spcAft>
                <a:spcPts val="0"/>
              </a:spcAft>
              <a:buClr>
                <a:schemeClr val="dk1"/>
              </a:buClr>
              <a:buSzPts val="1600"/>
              <a:buChar char="●"/>
            </a:pPr>
            <a:r>
              <a:rPr lang="en" sz="1600" dirty="0">
                <a:solidFill>
                  <a:schemeClr val="dk1"/>
                </a:solidFill>
                <a:latin typeface="Rockwell Nova Extra Bold" panose="02060903020205020403" pitchFamily="18" charset="0"/>
              </a:rPr>
              <a:t>Updated data points</a:t>
            </a:r>
            <a:endParaRPr sz="1600" dirty="0">
              <a:solidFill>
                <a:schemeClr val="dk1"/>
              </a:solidFill>
              <a:latin typeface="Rockwell Nova Extra Bold" panose="02060903020205020403" pitchFamily="18" charset="0"/>
            </a:endParaRPr>
          </a:p>
          <a:p>
            <a:pPr marL="0" lvl="0" indent="0" algn="l" rtl="0">
              <a:spcBef>
                <a:spcPts val="1200"/>
              </a:spcBef>
              <a:spcAft>
                <a:spcPts val="0"/>
              </a:spcAft>
              <a:buNone/>
            </a:pPr>
            <a:r>
              <a:rPr lang="en" sz="1600" dirty="0">
                <a:solidFill>
                  <a:schemeClr val="dk1"/>
                </a:solidFill>
                <a:latin typeface="Rockwell Nova Extra Bold" panose="02060903020205020403" pitchFamily="18" charset="0"/>
              </a:rPr>
              <a:t>Visualizations</a:t>
            </a:r>
            <a:endParaRPr sz="1600" dirty="0">
              <a:solidFill>
                <a:schemeClr val="dk1"/>
              </a:solidFill>
              <a:latin typeface="Rockwell Nova Extra Bold" panose="02060903020205020403" pitchFamily="18" charset="0"/>
            </a:endParaRPr>
          </a:p>
          <a:p>
            <a:pPr marL="457200" lvl="0" indent="-330200" algn="l" rtl="0">
              <a:spcBef>
                <a:spcPts val="1200"/>
              </a:spcBef>
              <a:spcAft>
                <a:spcPts val="0"/>
              </a:spcAft>
              <a:buClr>
                <a:schemeClr val="dk1"/>
              </a:buClr>
              <a:buSzPts val="1600"/>
              <a:buChar char="●"/>
            </a:pPr>
            <a:r>
              <a:rPr lang="en" sz="1600" dirty="0">
                <a:solidFill>
                  <a:schemeClr val="dk1"/>
                </a:solidFill>
                <a:latin typeface="Rockwell Nova Extra Bold" panose="02060903020205020403" pitchFamily="18" charset="0"/>
              </a:rPr>
              <a:t>Sankey Diagram</a:t>
            </a:r>
            <a:endParaRPr sz="1600" dirty="0">
              <a:solidFill>
                <a:schemeClr val="dk1"/>
              </a:solidFill>
              <a:latin typeface="Rockwell Nova Extra Bold" panose="02060903020205020403" pitchFamily="18" charset="0"/>
            </a:endParaRPr>
          </a:p>
          <a:p>
            <a:pPr marL="457200" lvl="0" indent="-330200" algn="l" rtl="0">
              <a:spcBef>
                <a:spcPts val="0"/>
              </a:spcBef>
              <a:spcAft>
                <a:spcPts val="0"/>
              </a:spcAft>
              <a:buClr>
                <a:schemeClr val="dk1"/>
              </a:buClr>
              <a:buSzPts val="1600"/>
              <a:buChar char="●"/>
            </a:pPr>
            <a:r>
              <a:rPr lang="en" sz="1600" dirty="0">
                <a:solidFill>
                  <a:schemeClr val="dk1"/>
                </a:solidFill>
                <a:latin typeface="Rockwell Nova Extra Bold" panose="02060903020205020403" pitchFamily="18" charset="0"/>
              </a:rPr>
              <a:t>Interactive visuals</a:t>
            </a:r>
            <a:endParaRPr sz="1600" dirty="0">
              <a:solidFill>
                <a:schemeClr val="dk1"/>
              </a:solidFill>
              <a:latin typeface="Rockwell Nova Extra Bold" panose="02060903020205020403" pitchFamily="18" charset="0"/>
            </a:endParaRPr>
          </a:p>
          <a:p>
            <a:pPr marL="0" lvl="0" indent="0" algn="l" rtl="0">
              <a:spcBef>
                <a:spcPts val="1200"/>
              </a:spcBef>
              <a:spcAft>
                <a:spcPts val="1200"/>
              </a:spcAft>
              <a:buNone/>
            </a:pPr>
            <a:endParaRPr dirty="0">
              <a:solidFill>
                <a:schemeClr val="dk1"/>
              </a:solidFill>
            </a:endParaRPr>
          </a:p>
        </p:txBody>
      </p:sp>
      <p:sp>
        <p:nvSpPr>
          <p:cNvPr id="141" name="Google Shape;141;p2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2" name="Google Shape;142;p24"/>
          <p:cNvPicPr preferRelativeResize="0"/>
          <p:nvPr/>
        </p:nvPicPr>
        <p:blipFill>
          <a:blip r:embed="rId3">
            <a:alphaModFix/>
          </a:blip>
          <a:stretch>
            <a:fillRect/>
          </a:stretch>
        </p:blipFill>
        <p:spPr>
          <a:xfrm>
            <a:off x="4698750" y="1270975"/>
            <a:ext cx="4267201" cy="3179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solidFill>
                  <a:srgbClr val="FF0000"/>
                </a:solidFill>
                <a:latin typeface="Stencil" panose="040409050D0802020404" pitchFamily="82" charset="0"/>
              </a:rPr>
              <a:t>Lessons Learned</a:t>
            </a:r>
            <a:endParaRPr b="1" dirty="0">
              <a:solidFill>
                <a:srgbClr val="FF0000"/>
              </a:solidFill>
              <a:latin typeface="Stencil" panose="040409050D0802020404" pitchFamily="82" charset="0"/>
            </a:endParaRPr>
          </a:p>
        </p:txBody>
      </p:sp>
      <p:sp>
        <p:nvSpPr>
          <p:cNvPr id="148" name="Google Shape;148;p2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457200" lvl="0" indent="-330200" algn="l" rtl="0">
              <a:lnSpc>
                <a:spcPct val="105000"/>
              </a:lnSpc>
              <a:spcBef>
                <a:spcPts val="0"/>
              </a:spcBef>
              <a:spcAft>
                <a:spcPts val="0"/>
              </a:spcAft>
              <a:buClr>
                <a:schemeClr val="dk1"/>
              </a:buClr>
              <a:buSzPts val="1600"/>
              <a:buChar char="●"/>
            </a:pPr>
            <a:r>
              <a:rPr lang="en" sz="1600" dirty="0">
                <a:solidFill>
                  <a:schemeClr val="dk1"/>
                </a:solidFill>
                <a:latin typeface="Rockwell Nova Extra Bold" panose="02060903020205020403" pitchFamily="18" charset="0"/>
              </a:rPr>
              <a:t>Extract your data</a:t>
            </a:r>
            <a:endParaRPr sz="1600" dirty="0">
              <a:solidFill>
                <a:schemeClr val="dk1"/>
              </a:solidFill>
              <a:latin typeface="Rockwell Nova Extra Bold" panose="02060903020205020403" pitchFamily="18" charset="0"/>
            </a:endParaRPr>
          </a:p>
          <a:p>
            <a:pPr marL="457200" lvl="0" indent="-330200" algn="l" rtl="0">
              <a:lnSpc>
                <a:spcPct val="105000"/>
              </a:lnSpc>
              <a:spcBef>
                <a:spcPts val="0"/>
              </a:spcBef>
              <a:spcAft>
                <a:spcPts val="0"/>
              </a:spcAft>
              <a:buClr>
                <a:schemeClr val="dk1"/>
              </a:buClr>
              <a:buSzPts val="1600"/>
              <a:buChar char="●"/>
            </a:pPr>
            <a:r>
              <a:rPr lang="en" sz="1600" dirty="0">
                <a:solidFill>
                  <a:schemeClr val="dk1"/>
                </a:solidFill>
                <a:latin typeface="Rockwell Nova Extra Bold" panose="02060903020205020403" pitchFamily="18" charset="0"/>
              </a:rPr>
              <a:t>Easier visuals</a:t>
            </a:r>
            <a:endParaRPr sz="1600" dirty="0">
              <a:solidFill>
                <a:schemeClr val="dk1"/>
              </a:solidFill>
              <a:latin typeface="Rockwell Nova Extra Bold" panose="02060903020205020403" pitchFamily="18" charset="0"/>
            </a:endParaRPr>
          </a:p>
          <a:p>
            <a:pPr marL="457200" lvl="0" indent="-330200" algn="l" rtl="0">
              <a:lnSpc>
                <a:spcPct val="105000"/>
              </a:lnSpc>
              <a:spcBef>
                <a:spcPts val="0"/>
              </a:spcBef>
              <a:spcAft>
                <a:spcPts val="0"/>
              </a:spcAft>
              <a:buClr>
                <a:schemeClr val="dk1"/>
              </a:buClr>
              <a:buSzPts val="1600"/>
              <a:buChar char="●"/>
            </a:pPr>
            <a:r>
              <a:rPr lang="en" sz="1600" dirty="0">
                <a:solidFill>
                  <a:schemeClr val="dk1"/>
                </a:solidFill>
                <a:latin typeface="Rockwell Nova Extra Bold" panose="02060903020205020403" pitchFamily="18" charset="0"/>
              </a:rPr>
              <a:t>Resilient code</a:t>
            </a:r>
            <a:endParaRPr sz="1600" dirty="0">
              <a:solidFill>
                <a:schemeClr val="dk1"/>
              </a:solidFill>
              <a:latin typeface="Rockwell Nova Extra Bold" panose="02060903020205020403" pitchFamily="18" charset="0"/>
            </a:endParaRPr>
          </a:p>
          <a:p>
            <a:pPr marL="457200" lvl="0" indent="-330200" algn="l" rtl="0">
              <a:lnSpc>
                <a:spcPct val="105000"/>
              </a:lnSpc>
              <a:spcBef>
                <a:spcPts val="0"/>
              </a:spcBef>
              <a:spcAft>
                <a:spcPts val="0"/>
              </a:spcAft>
              <a:buClr>
                <a:schemeClr val="dk1"/>
              </a:buClr>
              <a:buSzPts val="1600"/>
              <a:buChar char="●"/>
            </a:pPr>
            <a:r>
              <a:rPr lang="en" sz="1600" dirty="0">
                <a:solidFill>
                  <a:schemeClr val="dk1"/>
                </a:solidFill>
                <a:latin typeface="Rockwell Nova Extra Bold" panose="02060903020205020403" pitchFamily="18" charset="0"/>
              </a:rPr>
              <a:t>Plotly pulls</a:t>
            </a:r>
            <a:endParaRPr sz="1600" dirty="0">
              <a:solidFill>
                <a:schemeClr val="dk1"/>
              </a:solidFill>
              <a:latin typeface="Rockwell Nova Extra Bold" panose="02060903020205020403" pitchFamily="18" charset="0"/>
            </a:endParaRPr>
          </a:p>
          <a:p>
            <a:pPr marL="457200" lvl="0" indent="-330200" algn="l" rtl="0">
              <a:lnSpc>
                <a:spcPct val="105000"/>
              </a:lnSpc>
              <a:spcBef>
                <a:spcPts val="0"/>
              </a:spcBef>
              <a:spcAft>
                <a:spcPts val="0"/>
              </a:spcAft>
              <a:buClr>
                <a:schemeClr val="dk1"/>
              </a:buClr>
              <a:buSzPts val="1600"/>
              <a:buChar char="●"/>
            </a:pPr>
            <a:r>
              <a:rPr lang="en" sz="1600" dirty="0">
                <a:solidFill>
                  <a:schemeClr val="dk1"/>
                </a:solidFill>
                <a:latin typeface="Rockwell Nova Extra Bold" panose="02060903020205020403" pitchFamily="18" charset="0"/>
              </a:rPr>
              <a:t>2 brains &gt; 1 brain</a:t>
            </a:r>
            <a:endParaRPr sz="1600" dirty="0">
              <a:solidFill>
                <a:schemeClr val="dk1"/>
              </a:solidFill>
              <a:latin typeface="Rockwell Nova Extra Bold" panose="02060903020205020403" pitchFamily="18" charset="0"/>
            </a:endParaRPr>
          </a:p>
        </p:txBody>
      </p:sp>
      <p:pic>
        <p:nvPicPr>
          <p:cNvPr id="149" name="Google Shape;149;p25"/>
          <p:cNvPicPr preferRelativeResize="0"/>
          <p:nvPr/>
        </p:nvPicPr>
        <p:blipFill>
          <a:blip r:embed="rId3">
            <a:alphaModFix/>
          </a:blip>
          <a:stretch>
            <a:fillRect/>
          </a:stretch>
        </p:blipFill>
        <p:spPr>
          <a:xfrm>
            <a:off x="6025700" y="1162075"/>
            <a:ext cx="2205550" cy="33971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520" b="1" dirty="0">
                <a:solidFill>
                  <a:srgbClr val="FF0000"/>
                </a:solidFill>
                <a:latin typeface="Stencil" panose="040409050D0802020404" pitchFamily="82" charset="0"/>
              </a:rPr>
              <a:t>Our team is out of this world</a:t>
            </a:r>
            <a:endParaRPr sz="3520" b="1" dirty="0">
              <a:solidFill>
                <a:srgbClr val="FF0000"/>
              </a:solidFill>
              <a:latin typeface="Stencil" panose="040409050D0802020404" pitchFamily="82" charset="0"/>
            </a:endParaRPr>
          </a:p>
        </p:txBody>
      </p:sp>
      <p:sp>
        <p:nvSpPr>
          <p:cNvPr id="155" name="Google Shape;155;p2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56" name="Google Shape;156;p2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57" name="Google Shape;157;p26"/>
          <p:cNvPicPr preferRelativeResize="0"/>
          <p:nvPr/>
        </p:nvPicPr>
        <p:blipFill>
          <a:blip r:embed="rId3">
            <a:alphaModFix/>
          </a:blip>
          <a:stretch>
            <a:fillRect/>
          </a:stretch>
        </p:blipFill>
        <p:spPr>
          <a:xfrm>
            <a:off x="236125" y="1017725"/>
            <a:ext cx="8520599" cy="3974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555600"/>
            <a:ext cx="3281606"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600" b="1" dirty="0">
                <a:solidFill>
                  <a:srgbClr val="FF0000"/>
                </a:solidFill>
                <a:latin typeface="Stencil" panose="040409050D0802020404" pitchFamily="82" charset="0"/>
              </a:rPr>
              <a:t>What is Roblox?</a:t>
            </a:r>
            <a:endParaRPr sz="2600" b="1" dirty="0">
              <a:solidFill>
                <a:srgbClr val="FF0000"/>
              </a:solidFill>
              <a:latin typeface="Stencil" panose="040409050D0802020404" pitchFamily="82" charset="0"/>
            </a:endParaRPr>
          </a:p>
        </p:txBody>
      </p:sp>
      <p:sp>
        <p:nvSpPr>
          <p:cNvPr id="62" name="Google Shape;62;p14"/>
          <p:cNvSpPr txBox="1">
            <a:spLocks noGrp="1"/>
          </p:cNvSpPr>
          <p:nvPr>
            <p:ph type="body" idx="1"/>
          </p:nvPr>
        </p:nvSpPr>
        <p:spPr>
          <a:xfrm>
            <a:off x="311700" y="1389600"/>
            <a:ext cx="4260300"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dirty="0">
                <a:solidFill>
                  <a:schemeClr val="dk1"/>
                </a:solidFill>
                <a:latin typeface="Rockwell Nova Extra Bold" panose="02060903020205020403" pitchFamily="18" charset="0"/>
              </a:rPr>
              <a:t>Interactive gaming platform and game creation system that allows users to program games and play games created by other users.  </a:t>
            </a:r>
            <a:endParaRPr sz="1500" dirty="0">
              <a:solidFill>
                <a:schemeClr val="dk1"/>
              </a:solidFill>
              <a:latin typeface="Rockwell Nova Extra Bold" panose="02060903020205020403" pitchFamily="18" charset="0"/>
            </a:endParaRPr>
          </a:p>
          <a:p>
            <a:pPr marL="0" lvl="0" indent="0" algn="l" rtl="0">
              <a:spcBef>
                <a:spcPts val="1200"/>
              </a:spcBef>
              <a:spcAft>
                <a:spcPts val="0"/>
              </a:spcAft>
              <a:buNone/>
            </a:pPr>
            <a:endParaRPr sz="1500" dirty="0">
              <a:solidFill>
                <a:schemeClr val="dk1"/>
              </a:solidFill>
              <a:latin typeface="Rockwell Nova Extra Bold" panose="02060903020205020403" pitchFamily="18" charset="0"/>
            </a:endParaRPr>
          </a:p>
          <a:p>
            <a:pPr marL="0" lvl="0" indent="0" algn="l" rtl="0">
              <a:spcBef>
                <a:spcPts val="1200"/>
              </a:spcBef>
              <a:spcAft>
                <a:spcPts val="0"/>
              </a:spcAft>
              <a:buNone/>
            </a:pPr>
            <a:r>
              <a:rPr lang="en" sz="1500" dirty="0">
                <a:solidFill>
                  <a:schemeClr val="dk1"/>
                </a:solidFill>
                <a:latin typeface="Rockwell Nova Extra Bold" panose="02060903020205020403" pitchFamily="18" charset="0"/>
              </a:rPr>
              <a:t>Roblox is ranked as one of the top online entertainment platforms for audiences under the age of 18</a:t>
            </a:r>
            <a:endParaRPr sz="1500" dirty="0">
              <a:solidFill>
                <a:schemeClr val="dk1"/>
              </a:solidFill>
              <a:latin typeface="Rockwell Nova Extra Bold" panose="02060903020205020403" pitchFamily="18" charset="0"/>
            </a:endParaRPr>
          </a:p>
          <a:p>
            <a:pPr marL="0" lvl="0" indent="0" algn="l" rtl="0">
              <a:spcBef>
                <a:spcPts val="1200"/>
              </a:spcBef>
              <a:spcAft>
                <a:spcPts val="0"/>
              </a:spcAft>
              <a:buNone/>
            </a:pPr>
            <a:endParaRPr sz="1500" dirty="0">
              <a:solidFill>
                <a:schemeClr val="dk1"/>
              </a:solidFill>
            </a:endParaRPr>
          </a:p>
          <a:p>
            <a:pPr marL="0" lvl="0" indent="0" algn="l" rtl="0">
              <a:spcBef>
                <a:spcPts val="1200"/>
              </a:spcBef>
              <a:spcAft>
                <a:spcPts val="1200"/>
              </a:spcAft>
              <a:buNone/>
            </a:pPr>
            <a:endParaRPr sz="1500" dirty="0">
              <a:solidFill>
                <a:schemeClr val="dk1"/>
              </a:solidFill>
            </a:endParaRPr>
          </a:p>
        </p:txBody>
      </p:sp>
      <p:pic>
        <p:nvPicPr>
          <p:cNvPr id="63" name="Google Shape;63;p14"/>
          <p:cNvPicPr preferRelativeResize="0"/>
          <p:nvPr/>
        </p:nvPicPr>
        <p:blipFill>
          <a:blip r:embed="rId3">
            <a:alphaModFix/>
          </a:blip>
          <a:stretch>
            <a:fillRect/>
          </a:stretch>
        </p:blipFill>
        <p:spPr>
          <a:xfrm>
            <a:off x="4572000" y="1311300"/>
            <a:ext cx="4260300" cy="2668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90150"/>
            <a:ext cx="8157000" cy="59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2660" b="1" dirty="0">
                <a:solidFill>
                  <a:srgbClr val="FF0000"/>
                </a:solidFill>
                <a:latin typeface="Stencil" panose="040409050D0802020404" pitchFamily="82" charset="0"/>
              </a:rPr>
              <a:t>How does Roblox work?</a:t>
            </a:r>
            <a:endParaRPr sz="2660" b="1" dirty="0">
              <a:solidFill>
                <a:srgbClr val="FF0000"/>
              </a:solidFill>
              <a:latin typeface="Stencil" panose="040409050D0802020404" pitchFamily="82" charset="0"/>
            </a:endParaRPr>
          </a:p>
        </p:txBody>
      </p:sp>
      <p:sp>
        <p:nvSpPr>
          <p:cNvPr id="69" name="Google Shape;69;p15"/>
          <p:cNvSpPr txBox="1">
            <a:spLocks noGrp="1"/>
          </p:cNvSpPr>
          <p:nvPr>
            <p:ph type="body" idx="1"/>
          </p:nvPr>
        </p:nvSpPr>
        <p:spPr>
          <a:xfrm>
            <a:off x="264900" y="1200700"/>
            <a:ext cx="4111500" cy="3635400"/>
          </a:xfrm>
          <a:prstGeom prst="rect">
            <a:avLst/>
          </a:prstGeom>
        </p:spPr>
        <p:txBody>
          <a:bodyPr spcFirstLastPara="1" wrap="square" lIns="91425" tIns="91425" rIns="91425" bIns="91425" anchor="t" anchorCtr="0">
            <a:normAutofit/>
          </a:bodyPr>
          <a:lstStyle/>
          <a:p>
            <a:pPr marL="285750" indent="-285750"/>
            <a:r>
              <a:rPr lang="en" sz="1600" dirty="0">
                <a:solidFill>
                  <a:schemeClr val="dk1"/>
                </a:solidFill>
                <a:latin typeface="Rockwell Nova Extra Bold" panose="02060903020205020403" pitchFamily="18" charset="0"/>
              </a:rPr>
              <a:t>Free to use base game with in-app purchases</a:t>
            </a:r>
          </a:p>
          <a:p>
            <a:pPr marL="285750" indent="-285750"/>
            <a:endParaRPr lang="en" sz="1600" dirty="0">
              <a:solidFill>
                <a:schemeClr val="dk1"/>
              </a:solidFill>
              <a:latin typeface="Rockwell Nova Extra Bold" panose="02060903020205020403" pitchFamily="18" charset="0"/>
            </a:endParaRPr>
          </a:p>
          <a:p>
            <a:pPr marL="285750" indent="-285750"/>
            <a:r>
              <a:rPr lang="en" sz="1600" dirty="0">
                <a:solidFill>
                  <a:schemeClr val="dk1"/>
                </a:solidFill>
                <a:latin typeface="Rockwell Nova Extra Bold" panose="02060903020205020403" pitchFamily="18" charset="0"/>
              </a:rPr>
              <a:t>It’s a proprietary engine</a:t>
            </a:r>
          </a:p>
          <a:p>
            <a:pPr marL="285750" indent="-285750"/>
            <a:endParaRPr lang="en" sz="1600" dirty="0">
              <a:solidFill>
                <a:schemeClr val="dk1"/>
              </a:solidFill>
              <a:latin typeface="Rockwell Nova Extra Bold" panose="02060903020205020403" pitchFamily="18" charset="0"/>
            </a:endParaRPr>
          </a:p>
          <a:p>
            <a:pPr marL="285750" indent="-285750"/>
            <a:r>
              <a:rPr lang="en" sz="1600" dirty="0">
                <a:solidFill>
                  <a:schemeClr val="dk1"/>
                </a:solidFill>
                <a:latin typeface="Rockwell Nova Extra Bold" panose="02060903020205020403" pitchFamily="18" charset="0"/>
              </a:rPr>
              <a:t>Games are coded under an object-oriented programming system.</a:t>
            </a:r>
            <a:endParaRPr sz="1600" dirty="0">
              <a:solidFill>
                <a:schemeClr val="dk1"/>
              </a:solidFill>
              <a:latin typeface="Rockwell Nova Extra Bold" panose="02060903020205020403" pitchFamily="18" charset="0"/>
            </a:endParaRPr>
          </a:p>
        </p:txBody>
      </p:sp>
      <p:pic>
        <p:nvPicPr>
          <p:cNvPr id="70" name="Google Shape;70;p15"/>
          <p:cNvPicPr preferRelativeResize="0"/>
          <p:nvPr/>
        </p:nvPicPr>
        <p:blipFill>
          <a:blip r:embed="rId3">
            <a:alphaModFix/>
          </a:blip>
          <a:stretch>
            <a:fillRect/>
          </a:stretch>
        </p:blipFill>
        <p:spPr>
          <a:xfrm>
            <a:off x="4518875" y="1372250"/>
            <a:ext cx="4111573" cy="3174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920" b="1" dirty="0">
                <a:solidFill>
                  <a:srgbClr val="FF0000"/>
                </a:solidFill>
                <a:latin typeface="Stencil" panose="040409050D0802020404" pitchFamily="82" charset="0"/>
              </a:rPr>
              <a:t>Project Objective</a:t>
            </a:r>
            <a:endParaRPr sz="2920" b="1" dirty="0">
              <a:solidFill>
                <a:srgbClr val="FF0000"/>
              </a:solidFill>
              <a:latin typeface="Stencil" panose="040409050D0802020404" pitchFamily="82" charset="0"/>
            </a:endParaRPr>
          </a:p>
        </p:txBody>
      </p:sp>
      <p:sp>
        <p:nvSpPr>
          <p:cNvPr id="76" name="Google Shape;76;p16"/>
          <p:cNvSpPr txBox="1">
            <a:spLocks noGrp="1"/>
          </p:cNvSpPr>
          <p:nvPr>
            <p:ph type="body" idx="1"/>
          </p:nvPr>
        </p:nvSpPr>
        <p:spPr>
          <a:xfrm>
            <a:off x="4832400" y="1228675"/>
            <a:ext cx="39999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b="1" dirty="0">
                <a:solidFill>
                  <a:srgbClr val="FF0000"/>
                </a:solidFill>
                <a:latin typeface="Stencil" panose="040409050D0802020404" pitchFamily="82" charset="0"/>
              </a:rPr>
              <a:t>What we offer</a:t>
            </a:r>
            <a:endParaRPr sz="1800" b="1" dirty="0">
              <a:solidFill>
                <a:srgbClr val="FF0000"/>
              </a:solidFill>
              <a:latin typeface="Stencil" panose="040409050D0802020404" pitchFamily="82" charset="0"/>
            </a:endParaRPr>
          </a:p>
          <a:p>
            <a:pPr marL="0" lvl="0" indent="0" algn="l" rtl="0">
              <a:spcBef>
                <a:spcPts val="1200"/>
              </a:spcBef>
              <a:spcAft>
                <a:spcPts val="0"/>
              </a:spcAft>
              <a:buNone/>
            </a:pPr>
            <a:r>
              <a:rPr lang="en" sz="1500" dirty="0">
                <a:solidFill>
                  <a:schemeClr val="dk1"/>
                </a:solidFill>
                <a:latin typeface="Rockwell Nova Extra Bold" panose="02060903020205020403" pitchFamily="18" charset="0"/>
              </a:rPr>
              <a:t>Create a service providing users with the following:</a:t>
            </a:r>
            <a:endParaRPr sz="1500" dirty="0">
              <a:solidFill>
                <a:schemeClr val="dk1"/>
              </a:solidFill>
              <a:latin typeface="Rockwell Nova Extra Bold" panose="02060903020205020403" pitchFamily="18" charset="0"/>
            </a:endParaRPr>
          </a:p>
          <a:p>
            <a:pPr marL="457200" lvl="0" indent="0" algn="l" rtl="0">
              <a:spcBef>
                <a:spcPts val="1200"/>
              </a:spcBef>
              <a:spcAft>
                <a:spcPts val="0"/>
              </a:spcAft>
              <a:buNone/>
            </a:pPr>
            <a:r>
              <a:rPr lang="en" sz="1500" dirty="0">
                <a:solidFill>
                  <a:schemeClr val="dk1"/>
                </a:solidFill>
                <a:latin typeface="Rockwell Nova Extra Bold" panose="02060903020205020403" pitchFamily="18" charset="0"/>
              </a:rPr>
              <a:t>Top games based on category &amp; desired filter</a:t>
            </a:r>
            <a:endParaRPr sz="1500" dirty="0">
              <a:solidFill>
                <a:schemeClr val="dk1"/>
              </a:solidFill>
              <a:latin typeface="Rockwell Nova Extra Bold" panose="02060903020205020403" pitchFamily="18" charset="0"/>
            </a:endParaRPr>
          </a:p>
          <a:p>
            <a:pPr marL="457200" lvl="0" indent="0" algn="l" rtl="0">
              <a:spcBef>
                <a:spcPts val="1200"/>
              </a:spcBef>
              <a:spcAft>
                <a:spcPts val="1200"/>
              </a:spcAft>
              <a:buNone/>
            </a:pPr>
            <a:r>
              <a:rPr lang="en" sz="1500" dirty="0">
                <a:solidFill>
                  <a:schemeClr val="dk1"/>
                </a:solidFill>
                <a:latin typeface="Rockwell Nova Extra Bold" panose="02060903020205020403" pitchFamily="18" charset="0"/>
              </a:rPr>
              <a:t>Top 5 YouTube tutorial videos for top games &amp; desired filter</a:t>
            </a:r>
            <a:endParaRPr sz="1500" dirty="0">
              <a:solidFill>
                <a:schemeClr val="dk1"/>
              </a:solidFill>
              <a:latin typeface="Rockwell Nova Extra Bold" panose="02060903020205020403" pitchFamily="18" charset="0"/>
            </a:endParaRPr>
          </a:p>
        </p:txBody>
      </p:sp>
      <p:sp>
        <p:nvSpPr>
          <p:cNvPr id="77" name="Google Shape;77;p16"/>
          <p:cNvSpPr txBox="1">
            <a:spLocks noGrp="1"/>
          </p:cNvSpPr>
          <p:nvPr>
            <p:ph type="body" idx="2"/>
          </p:nvPr>
        </p:nvSpPr>
        <p:spPr>
          <a:xfrm>
            <a:off x="519375" y="1228675"/>
            <a:ext cx="39999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b="1" dirty="0">
                <a:solidFill>
                  <a:srgbClr val="FF0000"/>
                </a:solidFill>
                <a:latin typeface="Stencil" panose="040409050D0802020404" pitchFamily="82" charset="0"/>
              </a:rPr>
              <a:t>Opportunity</a:t>
            </a:r>
            <a:r>
              <a:rPr lang="en" sz="1600" b="1" dirty="0">
                <a:solidFill>
                  <a:srgbClr val="FF0000"/>
                </a:solidFill>
                <a:latin typeface="Stencil" panose="040409050D0802020404" pitchFamily="82" charset="0"/>
              </a:rPr>
              <a:t> </a:t>
            </a:r>
            <a:endParaRPr sz="1600" b="1" dirty="0">
              <a:solidFill>
                <a:srgbClr val="FF0000"/>
              </a:solidFill>
              <a:latin typeface="Stencil" panose="040409050D0802020404" pitchFamily="82" charset="0"/>
            </a:endParaRPr>
          </a:p>
          <a:p>
            <a:pPr marL="0" lvl="0" indent="0" algn="l" rtl="0">
              <a:spcBef>
                <a:spcPts val="1200"/>
              </a:spcBef>
              <a:spcAft>
                <a:spcPts val="1200"/>
              </a:spcAft>
              <a:buNone/>
            </a:pPr>
            <a:r>
              <a:rPr lang="en" sz="1500" dirty="0">
                <a:solidFill>
                  <a:schemeClr val="dk1"/>
                </a:solidFill>
                <a:latin typeface="Rockwell Nova Extra Bold" panose="02060903020205020403" pitchFamily="18" charset="0"/>
              </a:rPr>
              <a:t>With a vast and ever growing array of games, first time users might find it a little daunting finding the right game to play</a:t>
            </a:r>
            <a:endParaRPr sz="1500" dirty="0">
              <a:solidFill>
                <a:schemeClr val="dk1"/>
              </a:solidFill>
              <a:latin typeface="Rockwell Nova Extra Bold" panose="02060903020205020403"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555600"/>
            <a:ext cx="83478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dirty="0">
                <a:solidFill>
                  <a:srgbClr val="FF0000"/>
                </a:solidFill>
                <a:latin typeface="Stencil" panose="040409050D0802020404" pitchFamily="82" charset="0"/>
              </a:rPr>
              <a:t>WHAT...Roblox Millionaires?</a:t>
            </a:r>
            <a:endParaRPr b="1" dirty="0">
              <a:solidFill>
                <a:srgbClr val="FF0000"/>
              </a:solidFill>
              <a:latin typeface="Stencil" panose="040409050D0802020404" pitchFamily="82" charset="0"/>
            </a:endParaRPr>
          </a:p>
        </p:txBody>
      </p:sp>
      <p:sp>
        <p:nvSpPr>
          <p:cNvPr id="83" name="Google Shape;83;p1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600" dirty="0">
                <a:solidFill>
                  <a:schemeClr val="dk1"/>
                </a:solidFill>
                <a:latin typeface="Rockwell Nova Extra Bold" panose="02060903020205020403" pitchFamily="18" charset="0"/>
              </a:rPr>
              <a:t>You heard that right!  No matter your age, if you can code and create a game, you too can become a Roblox Millionaire…..</a:t>
            </a:r>
          </a:p>
        </p:txBody>
      </p:sp>
      <p:pic>
        <p:nvPicPr>
          <p:cNvPr id="84" name="Google Shape;84;p17"/>
          <p:cNvPicPr preferRelativeResize="0"/>
          <p:nvPr/>
        </p:nvPicPr>
        <p:blipFill>
          <a:blip r:embed="rId3">
            <a:alphaModFix/>
          </a:blip>
          <a:stretch>
            <a:fillRect/>
          </a:stretch>
        </p:blipFill>
        <p:spPr>
          <a:xfrm>
            <a:off x="3272100" y="1463700"/>
            <a:ext cx="5066000" cy="2836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dirty="0">
                <a:solidFill>
                  <a:srgbClr val="FF0000"/>
                </a:solidFill>
                <a:latin typeface="Stencil" panose="040409050D0802020404" pitchFamily="82" charset="0"/>
              </a:rPr>
              <a:t>Data Sources</a:t>
            </a:r>
            <a:endParaRPr b="1" dirty="0">
              <a:solidFill>
                <a:srgbClr val="FF0000"/>
              </a:solidFill>
              <a:latin typeface="Stencil" panose="040409050D0802020404" pitchFamily="82" charset="0"/>
            </a:endParaRPr>
          </a:p>
        </p:txBody>
      </p:sp>
      <p:sp>
        <p:nvSpPr>
          <p:cNvPr id="90" name="Google Shape;90;p18"/>
          <p:cNvSpPr txBox="1">
            <a:spLocks noGrp="1"/>
          </p:cNvSpPr>
          <p:nvPr>
            <p:ph type="body" idx="1"/>
          </p:nvPr>
        </p:nvSpPr>
        <p:spPr>
          <a:xfrm>
            <a:off x="311700" y="1311300"/>
            <a:ext cx="2808000" cy="416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600" b="1" dirty="0">
                <a:solidFill>
                  <a:srgbClr val="FF0000"/>
                </a:solidFill>
              </a:rPr>
              <a:t>   </a:t>
            </a:r>
            <a:r>
              <a:rPr lang="en" sz="1700" b="1" dirty="0">
                <a:solidFill>
                  <a:srgbClr val="FF0000"/>
                </a:solidFill>
              </a:rPr>
              <a:t> </a:t>
            </a:r>
            <a:r>
              <a:rPr lang="en" sz="1700" b="1" dirty="0">
                <a:solidFill>
                  <a:srgbClr val="FF0000"/>
                </a:solidFill>
                <a:latin typeface="Stencil" panose="040409050D0802020404" pitchFamily="82" charset="0"/>
              </a:rPr>
              <a:t>Roblox website</a:t>
            </a:r>
            <a:endParaRPr sz="1700" dirty="0">
              <a:solidFill>
                <a:srgbClr val="FF0000"/>
              </a:solidFill>
              <a:latin typeface="Stencil" panose="040409050D0802020404" pitchFamily="82" charset="0"/>
            </a:endParaRPr>
          </a:p>
        </p:txBody>
      </p:sp>
      <p:sp>
        <p:nvSpPr>
          <p:cNvPr id="91" name="Google Shape;91;p18"/>
          <p:cNvSpPr txBox="1">
            <a:spLocks noGrp="1"/>
          </p:cNvSpPr>
          <p:nvPr>
            <p:ph type="body" idx="1"/>
          </p:nvPr>
        </p:nvSpPr>
        <p:spPr>
          <a:xfrm>
            <a:off x="4933125" y="1284300"/>
            <a:ext cx="2808000" cy="470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700" b="1" dirty="0">
                <a:solidFill>
                  <a:srgbClr val="FF0000"/>
                </a:solidFill>
              </a:rPr>
              <a:t>  </a:t>
            </a:r>
            <a:r>
              <a:rPr lang="en" sz="1700" b="1" dirty="0">
                <a:solidFill>
                  <a:srgbClr val="FF0000"/>
                </a:solidFill>
                <a:latin typeface="Stencil" panose="040409050D0802020404" pitchFamily="82" charset="0"/>
              </a:rPr>
              <a:t>YouTube API       </a:t>
            </a:r>
            <a:endParaRPr sz="1700" b="1" dirty="0">
              <a:solidFill>
                <a:srgbClr val="FF0000"/>
              </a:solidFill>
              <a:latin typeface="Stencil" panose="040409050D0802020404" pitchFamily="82" charset="0"/>
            </a:endParaRPr>
          </a:p>
        </p:txBody>
      </p:sp>
      <p:pic>
        <p:nvPicPr>
          <p:cNvPr id="92" name="Google Shape;92;p18"/>
          <p:cNvPicPr preferRelativeResize="0"/>
          <p:nvPr/>
        </p:nvPicPr>
        <p:blipFill>
          <a:blip r:embed="rId3">
            <a:alphaModFix/>
          </a:blip>
          <a:stretch>
            <a:fillRect/>
          </a:stretch>
        </p:blipFill>
        <p:spPr>
          <a:xfrm>
            <a:off x="486375" y="1685325"/>
            <a:ext cx="4085624" cy="3066001"/>
          </a:xfrm>
          <a:prstGeom prst="rect">
            <a:avLst/>
          </a:prstGeom>
          <a:noFill/>
          <a:ln>
            <a:noFill/>
          </a:ln>
        </p:spPr>
      </p:pic>
      <p:pic>
        <p:nvPicPr>
          <p:cNvPr id="93" name="Google Shape;93;p18"/>
          <p:cNvPicPr preferRelativeResize="0"/>
          <p:nvPr/>
        </p:nvPicPr>
        <p:blipFill>
          <a:blip r:embed="rId4">
            <a:alphaModFix/>
          </a:blip>
          <a:stretch>
            <a:fillRect/>
          </a:stretch>
        </p:blipFill>
        <p:spPr>
          <a:xfrm>
            <a:off x="4839100" y="1685325"/>
            <a:ext cx="3777951" cy="30660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555600"/>
            <a:ext cx="3624506"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2360" b="1" dirty="0">
                <a:solidFill>
                  <a:srgbClr val="FF0000"/>
                </a:solidFill>
                <a:latin typeface="Stencil" panose="040409050D0802020404" pitchFamily="82" charset="0"/>
              </a:rPr>
              <a:t>High Level Concept</a:t>
            </a:r>
            <a:endParaRPr sz="2360" b="1" dirty="0">
              <a:solidFill>
                <a:srgbClr val="FF0000"/>
              </a:solidFill>
              <a:latin typeface="Stencil" panose="040409050D0802020404" pitchFamily="82" charset="0"/>
            </a:endParaRPr>
          </a:p>
        </p:txBody>
      </p:sp>
      <p:sp>
        <p:nvSpPr>
          <p:cNvPr id="99" name="Google Shape;99;p19"/>
          <p:cNvSpPr/>
          <p:nvPr/>
        </p:nvSpPr>
        <p:spPr>
          <a:xfrm>
            <a:off x="360675" y="1557025"/>
            <a:ext cx="1492200" cy="4824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0000"/>
                </a:solidFill>
              </a:rPr>
              <a:t>Roblox Website</a:t>
            </a:r>
            <a:endParaRPr b="1">
              <a:solidFill>
                <a:srgbClr val="FF0000"/>
              </a:solidFill>
            </a:endParaRPr>
          </a:p>
        </p:txBody>
      </p:sp>
      <p:sp>
        <p:nvSpPr>
          <p:cNvPr id="100" name="Google Shape;100;p19"/>
          <p:cNvSpPr/>
          <p:nvPr/>
        </p:nvSpPr>
        <p:spPr>
          <a:xfrm>
            <a:off x="311700" y="3888450"/>
            <a:ext cx="1492200" cy="4824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0000"/>
                </a:solidFill>
              </a:rPr>
              <a:t>YouTube API</a:t>
            </a:r>
            <a:endParaRPr b="1">
              <a:solidFill>
                <a:srgbClr val="FF0000"/>
              </a:solidFill>
            </a:endParaRPr>
          </a:p>
        </p:txBody>
      </p:sp>
      <p:sp>
        <p:nvSpPr>
          <p:cNvPr id="101" name="Google Shape;101;p19"/>
          <p:cNvSpPr/>
          <p:nvPr/>
        </p:nvSpPr>
        <p:spPr>
          <a:xfrm>
            <a:off x="2451600" y="2095550"/>
            <a:ext cx="1755600" cy="1195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0000"/>
                </a:solidFill>
              </a:rPr>
              <a:t>Database</a:t>
            </a:r>
            <a:endParaRPr b="1">
              <a:solidFill>
                <a:srgbClr val="FF0000"/>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solidFill>
                  <a:srgbClr val="FFFFFF"/>
                </a:solidFill>
              </a:rPr>
              <a:t>Game Table</a:t>
            </a:r>
            <a:endParaRPr>
              <a:solidFill>
                <a:srgbClr val="FFFFFF"/>
              </a:solidFill>
            </a:endParaRPr>
          </a:p>
          <a:p>
            <a:pPr marL="0" lvl="0" indent="0" algn="ctr" rtl="0">
              <a:spcBef>
                <a:spcPts val="0"/>
              </a:spcBef>
              <a:spcAft>
                <a:spcPts val="0"/>
              </a:spcAft>
              <a:buNone/>
            </a:pPr>
            <a:endParaRPr>
              <a:solidFill>
                <a:srgbClr val="FFFFFF"/>
              </a:solidFill>
            </a:endParaRPr>
          </a:p>
          <a:p>
            <a:pPr marL="0" lvl="0" indent="0" algn="ctr" rtl="0">
              <a:spcBef>
                <a:spcPts val="0"/>
              </a:spcBef>
              <a:spcAft>
                <a:spcPts val="0"/>
              </a:spcAft>
              <a:buNone/>
            </a:pPr>
            <a:r>
              <a:rPr lang="en">
                <a:solidFill>
                  <a:schemeClr val="dk1"/>
                </a:solidFill>
              </a:rPr>
              <a:t>Video Table</a:t>
            </a:r>
            <a:endParaRPr>
              <a:solidFill>
                <a:schemeClr val="dk1"/>
              </a:solidFill>
            </a:endParaRPr>
          </a:p>
        </p:txBody>
      </p:sp>
      <p:sp>
        <p:nvSpPr>
          <p:cNvPr id="102" name="Google Shape;102;p19"/>
          <p:cNvSpPr/>
          <p:nvPr/>
        </p:nvSpPr>
        <p:spPr>
          <a:xfrm rot="3124342">
            <a:off x="1853638" y="1805922"/>
            <a:ext cx="601302" cy="359103"/>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9"/>
          <p:cNvSpPr/>
          <p:nvPr/>
        </p:nvSpPr>
        <p:spPr>
          <a:xfrm rot="-2697691">
            <a:off x="1838425" y="3711184"/>
            <a:ext cx="631729" cy="358927"/>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9"/>
          <p:cNvSpPr/>
          <p:nvPr/>
        </p:nvSpPr>
        <p:spPr>
          <a:xfrm>
            <a:off x="4523188" y="2488225"/>
            <a:ext cx="1638900" cy="6507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9"/>
          <p:cNvSpPr/>
          <p:nvPr/>
        </p:nvSpPr>
        <p:spPr>
          <a:xfrm>
            <a:off x="6264675" y="1845775"/>
            <a:ext cx="2495700" cy="19356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0000"/>
                </a:solidFill>
              </a:rPr>
              <a:t>Website</a:t>
            </a:r>
            <a:endParaRPr b="1">
              <a:solidFill>
                <a:srgbClr val="FF0000"/>
              </a:solidFill>
            </a:endParaRPr>
          </a:p>
          <a:p>
            <a:pPr marL="0" lvl="0" indent="0" algn="ctr" rtl="0">
              <a:spcBef>
                <a:spcPts val="0"/>
              </a:spcBef>
              <a:spcAft>
                <a:spcPts val="0"/>
              </a:spcAft>
              <a:buNone/>
            </a:pPr>
            <a:endParaRPr b="1"/>
          </a:p>
          <a:p>
            <a:pPr marL="0" lvl="0" indent="0" algn="ctr" rtl="0">
              <a:spcBef>
                <a:spcPts val="0"/>
              </a:spcBef>
              <a:spcAft>
                <a:spcPts val="0"/>
              </a:spcAft>
              <a:buNone/>
            </a:pPr>
            <a:r>
              <a:rPr lang="en">
                <a:solidFill>
                  <a:schemeClr val="dk1"/>
                </a:solidFill>
              </a:rPr>
              <a:t>Top Games</a:t>
            </a:r>
            <a:endParaRPr>
              <a:solidFill>
                <a:schemeClr val="dk1"/>
              </a:solidFill>
            </a:endParaRPr>
          </a:p>
          <a:p>
            <a:pPr marL="0" lvl="0" indent="0" algn="ctr" rtl="0">
              <a:spcBef>
                <a:spcPts val="0"/>
              </a:spcBef>
              <a:spcAft>
                <a:spcPts val="0"/>
              </a:spcAft>
              <a:buNone/>
            </a:pPr>
            <a:endParaRPr>
              <a:solidFill>
                <a:schemeClr val="dk1"/>
              </a:solidFill>
            </a:endParaRPr>
          </a:p>
          <a:p>
            <a:pPr marL="0" lvl="0" indent="0" algn="ctr" rtl="0">
              <a:spcBef>
                <a:spcPts val="0"/>
              </a:spcBef>
              <a:spcAft>
                <a:spcPts val="0"/>
              </a:spcAft>
              <a:buNone/>
            </a:pPr>
            <a:r>
              <a:rPr lang="en">
                <a:solidFill>
                  <a:schemeClr val="dk1"/>
                </a:solidFill>
              </a:rPr>
              <a:t>YouTube tutorials</a:t>
            </a:r>
            <a:endParaRPr>
              <a:solidFill>
                <a:schemeClr val="dk1"/>
              </a:solidFill>
            </a:endParaRPr>
          </a:p>
          <a:p>
            <a:pPr marL="0" lvl="0" indent="0" algn="ctr" rtl="0">
              <a:spcBef>
                <a:spcPts val="0"/>
              </a:spcBef>
              <a:spcAft>
                <a:spcPts val="0"/>
              </a:spcAft>
              <a:buNone/>
            </a:pPr>
            <a:endParaRPr>
              <a:solidFill>
                <a:schemeClr val="dk1"/>
              </a:solidFill>
            </a:endParaRPr>
          </a:p>
          <a:p>
            <a:pPr marL="0" lvl="0" indent="0" algn="ctr" rtl="0">
              <a:spcBef>
                <a:spcPts val="0"/>
              </a:spcBef>
              <a:spcAft>
                <a:spcPts val="0"/>
              </a:spcAft>
              <a:buNone/>
            </a:pPr>
            <a:r>
              <a:rPr lang="en">
                <a:solidFill>
                  <a:schemeClr val="dk1"/>
                </a:solidFill>
              </a:rPr>
              <a:t>Game titles vs. Game categories</a:t>
            </a:r>
            <a:endParaRPr>
              <a:solidFill>
                <a:schemeClr val="dk1"/>
              </a:solidFill>
            </a:endParaRPr>
          </a:p>
        </p:txBody>
      </p:sp>
      <p:sp>
        <p:nvSpPr>
          <p:cNvPr id="106" name="Google Shape;106;p19"/>
          <p:cNvSpPr/>
          <p:nvPr/>
        </p:nvSpPr>
        <p:spPr>
          <a:xfrm>
            <a:off x="4207200" y="902350"/>
            <a:ext cx="2110925" cy="1290175"/>
          </a:xfrm>
          <a:prstGeom prst="flowChartOffpageConnector">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0000"/>
                </a:solidFill>
              </a:rPr>
              <a:t>Database Connection/Data Manipulation</a:t>
            </a:r>
            <a:endParaRPr b="1">
              <a:solidFill>
                <a:srgbClr val="FF0000"/>
              </a:solidFill>
            </a:endParaRPr>
          </a:p>
          <a:p>
            <a:pPr marL="0" lvl="0" indent="0" algn="l" rtl="0">
              <a:spcBef>
                <a:spcPts val="0"/>
              </a:spcBef>
              <a:spcAft>
                <a:spcPts val="0"/>
              </a:spcAft>
              <a:buNone/>
            </a:pPr>
            <a:endParaRPr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572700"/>
          </a:xfrm>
          <a:prstGeom prst="rect">
            <a:avLst/>
          </a:prstGeom>
          <a:ln w="9525" cap="flat" cmpd="sng">
            <a:solidFill>
              <a:srgbClr val="FF0000"/>
            </a:solidFill>
            <a:prstDash val="solid"/>
            <a:round/>
            <a:headEnd type="none" w="sm" len="sm"/>
            <a:tailEnd type="none" w="sm" len="sm"/>
          </a:ln>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Stencil" panose="040409050D0802020404" pitchFamily="82" charset="0"/>
              </a:rPr>
              <a:t>Visuals – Interactive Bar Chart</a:t>
            </a:r>
            <a:endParaRPr dirty="0">
              <a:solidFill>
                <a:srgbClr val="FF0000"/>
              </a:solidFill>
              <a:latin typeface="Stencil" panose="040409050D0802020404" pitchFamily="82" charset="0"/>
            </a:endParaRPr>
          </a:p>
        </p:txBody>
      </p:sp>
      <p:pic>
        <p:nvPicPr>
          <p:cNvPr id="2" name="Picture 1">
            <a:extLst>
              <a:ext uri="{FF2B5EF4-FFF2-40B4-BE49-F238E27FC236}">
                <a16:creationId xmlns:a16="http://schemas.microsoft.com/office/drawing/2014/main" id="{36815424-2C8F-4AA1-97C6-7BF6CDEE2C8B}"/>
              </a:ext>
            </a:extLst>
          </p:cNvPr>
          <p:cNvPicPr>
            <a:picLocks noChangeAspect="1"/>
          </p:cNvPicPr>
          <p:nvPr/>
        </p:nvPicPr>
        <p:blipFill>
          <a:blip r:embed="rId3"/>
          <a:stretch>
            <a:fillRect/>
          </a:stretch>
        </p:blipFill>
        <p:spPr>
          <a:xfrm>
            <a:off x="1398493" y="1238051"/>
            <a:ext cx="6539113" cy="339119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1"/>
          <p:cNvSpPr txBox="1">
            <a:spLocks noGrp="1"/>
          </p:cNvSpPr>
          <p:nvPr>
            <p:ph type="title"/>
          </p:nvPr>
        </p:nvSpPr>
        <p:spPr>
          <a:xfrm>
            <a:off x="311700" y="445025"/>
            <a:ext cx="8520600" cy="572700"/>
          </a:xfrm>
          <a:prstGeom prst="rect">
            <a:avLst/>
          </a:prstGeom>
          <a:ln w="9525" cap="flat" cmpd="sng">
            <a:solidFill>
              <a:srgbClr val="FF0000"/>
            </a:solidFill>
            <a:prstDash val="solid"/>
            <a:round/>
            <a:headEnd type="none" w="sm" len="sm"/>
            <a:tailEnd type="none" w="sm" len="sm"/>
          </a:ln>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Stencil" panose="040409050D0802020404" pitchFamily="82" charset="0"/>
              </a:rPr>
              <a:t>Visuals – Interactive Bubble Chart</a:t>
            </a:r>
            <a:endParaRPr dirty="0">
              <a:solidFill>
                <a:srgbClr val="FF0000"/>
              </a:solidFill>
              <a:latin typeface="Stencil" panose="040409050D0802020404" pitchFamily="82" charset="0"/>
            </a:endParaRPr>
          </a:p>
        </p:txBody>
      </p:sp>
      <p:pic>
        <p:nvPicPr>
          <p:cNvPr id="2" name="Picture 1">
            <a:extLst>
              <a:ext uri="{FF2B5EF4-FFF2-40B4-BE49-F238E27FC236}">
                <a16:creationId xmlns:a16="http://schemas.microsoft.com/office/drawing/2014/main" id="{086BED49-2D80-47F9-A8E9-466FC07E4279}"/>
              </a:ext>
            </a:extLst>
          </p:cNvPr>
          <p:cNvPicPr>
            <a:picLocks noChangeAspect="1"/>
          </p:cNvPicPr>
          <p:nvPr/>
        </p:nvPicPr>
        <p:blipFill>
          <a:blip r:embed="rId3"/>
          <a:stretch>
            <a:fillRect/>
          </a:stretch>
        </p:blipFill>
        <p:spPr>
          <a:xfrm>
            <a:off x="860611" y="1132274"/>
            <a:ext cx="7630245" cy="3851457"/>
          </a:xfrm>
          <a:prstGeom prst="rect">
            <a:avLst/>
          </a:prstGeom>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878</Words>
  <Application>Microsoft Office PowerPoint</Application>
  <PresentationFormat>On-screen Show (16:9)</PresentationFormat>
  <Paragraphs>89</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Rockwell Nova Extra Bold</vt:lpstr>
      <vt:lpstr>Calibri</vt:lpstr>
      <vt:lpstr>Stencil</vt:lpstr>
      <vt:lpstr>Old Standard TT</vt:lpstr>
      <vt:lpstr>Arial</vt:lpstr>
      <vt:lpstr>Simple Dark</vt:lpstr>
      <vt:lpstr>PROJECT</vt:lpstr>
      <vt:lpstr>What is Roblox?</vt:lpstr>
      <vt:lpstr>How does Roblox work?</vt:lpstr>
      <vt:lpstr>Project Objective</vt:lpstr>
      <vt:lpstr>WHAT...Roblox Millionaires?</vt:lpstr>
      <vt:lpstr>Data Sources</vt:lpstr>
      <vt:lpstr>High Level Concept</vt:lpstr>
      <vt:lpstr>Visuals – Interactive Bar Chart</vt:lpstr>
      <vt:lpstr>Visuals – Interactive Bubble Chart</vt:lpstr>
      <vt:lpstr>Visuals – Sankey Diagram</vt:lpstr>
      <vt:lpstr>Presentation of Roblox webpage</vt:lpstr>
      <vt:lpstr>Roblox Roadblocks</vt:lpstr>
      <vt:lpstr>Lessons Learned</vt:lpstr>
      <vt:lpstr>Our team is out of this world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dc:title>
  <cp:lastModifiedBy>Kimberly Christensen</cp:lastModifiedBy>
  <cp:revision>7</cp:revision>
  <dcterms:modified xsi:type="dcterms:W3CDTF">2021-04-27T23:24:24Z</dcterms:modified>
</cp:coreProperties>
</file>